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0" r:id="rId4"/>
    <p:sldId id="265" r:id="rId5"/>
    <p:sldId id="269" r:id="rId6"/>
    <p:sldId id="271" r:id="rId7"/>
    <p:sldId id="261" r:id="rId8"/>
    <p:sldId id="262" r:id="rId9"/>
    <p:sldId id="264" r:id="rId10"/>
    <p:sldId id="270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F2C57-D4E6-4585-AE20-A8A0F1C0241B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8701B-752D-4BE0-9DF8-2D3459FB12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42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8701B-752D-4BE0-9DF8-2D3459FB12D5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148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8701B-752D-4BE0-9DF8-2D3459FB12D5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931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8701B-752D-4BE0-9DF8-2D3459FB12D5}" type="slidenum">
              <a:rPr lang="ru-RU" smtClean="0"/>
              <a:pPr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551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v9616594.bget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04464" y="980728"/>
            <a:ext cx="9248464" cy="43200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72616" y="160339"/>
            <a:ext cx="11449272" cy="154047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Бюджет для граждан</a:t>
            </a:r>
            <a:endParaRPr lang="ru-RU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17232"/>
            <a:ext cx="9144000" cy="134076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altLang="ru-RU" b="1" dirty="0" smtClean="0">
                <a:solidFill>
                  <a:srgbClr val="0070C0"/>
                </a:solidFill>
                <a:latin typeface="+mj-lt"/>
              </a:rPr>
              <a:t>К проекту бюджета </a:t>
            </a:r>
            <a:r>
              <a:rPr lang="ru-RU" altLang="ru-RU" b="1" dirty="0" err="1" smtClean="0">
                <a:solidFill>
                  <a:srgbClr val="0070C0"/>
                </a:solidFill>
                <a:latin typeface="+mj-lt"/>
              </a:rPr>
              <a:t>Мокроусского</a:t>
            </a:r>
            <a:r>
              <a:rPr lang="ru-RU" altLang="ru-RU" b="1" dirty="0" smtClean="0">
                <a:solidFill>
                  <a:srgbClr val="0070C0"/>
                </a:solidFill>
                <a:latin typeface="+mj-lt"/>
              </a:rPr>
              <a:t> муниципального образования</a:t>
            </a:r>
            <a:r>
              <a:rPr lang="ru-RU" altLang="ru-RU" b="1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ru-RU" altLang="ru-RU" b="1" dirty="0" smtClean="0">
                <a:solidFill>
                  <a:srgbClr val="0070C0"/>
                </a:solidFill>
                <a:latin typeface="Calibri" pitchFamily="34" charset="0"/>
              </a:rPr>
              <a:t>на 2023 год и на плановый период 2024 и 2025 годов</a:t>
            </a:r>
          </a:p>
          <a:p>
            <a:endParaRPr lang="ru-RU" dirty="0"/>
          </a:p>
        </p:txBody>
      </p:sp>
      <p:sp>
        <p:nvSpPr>
          <p:cNvPr id="1026" name="AutoShape 2" descr="https://pp.userapi.com/c834402/v834402831/40943/NHigCjuNMj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https://pp.userapi.com/c834402/v834402831/40943/NHigCjuNMj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921" y="1700808"/>
            <a:ext cx="1782877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0992" y="260648"/>
            <a:ext cx="9073008" cy="144655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2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Распределение бюджетных ассигнований по муниципальным программам </a:t>
            </a:r>
            <a:r>
              <a:rPr lang="ru-RU" sz="2200" b="1" cap="all" dirty="0" err="1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Мокроусского</a:t>
            </a:r>
            <a:r>
              <a:rPr lang="ru-RU" sz="22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МО</a:t>
            </a:r>
            <a:r>
              <a:rPr lang="ru-RU" sz="22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2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и непрограммным направлениям деятельности на 2023 год и на плановый период 2024 и 2025 годов (Тыс.руб.)</a:t>
            </a:r>
            <a:endParaRPr lang="ru-RU" sz="2200" b="1" cap="all" dirty="0">
              <a:ln w="0"/>
              <a:solidFill>
                <a:schemeClr val="tx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997639"/>
              </p:ext>
            </p:extLst>
          </p:nvPr>
        </p:nvGraphicFramePr>
        <p:xfrm>
          <a:off x="323019" y="2060848"/>
          <a:ext cx="8568953" cy="3483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1907"/>
                <a:gridCol w="1057956"/>
                <a:gridCol w="987426"/>
                <a:gridCol w="951664"/>
              </a:tblGrid>
              <a:tr h="340454">
                <a:tc>
                  <a:txBody>
                    <a:bodyPr/>
                    <a:lstStyle/>
                    <a:p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2023</a:t>
                      </a:r>
                      <a:r>
                        <a:rPr lang="ru-RU" sz="1900" baseline="0" dirty="0" smtClean="0"/>
                        <a:t> г.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2024 г.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2025 г.</a:t>
                      </a:r>
                      <a:endParaRPr lang="ru-RU" sz="1900" dirty="0"/>
                    </a:p>
                  </a:txBody>
                  <a:tcPr/>
                </a:tc>
              </a:tr>
              <a:tr h="349583">
                <a:tc>
                  <a:txBody>
                    <a:bodyPr/>
                    <a:lstStyle/>
                    <a:p>
                      <a:r>
                        <a:rPr lang="ru-RU" sz="19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ВСЕГО:</a:t>
                      </a:r>
                      <a:endParaRPr lang="ru-RU" sz="19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9662,0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440,0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9 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988,8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87210">
                <a:tc>
                  <a:txBody>
                    <a:bodyPr/>
                    <a:lstStyle/>
                    <a:p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МП «Ремонт и содержание  автомобильных дорог </a:t>
                      </a:r>
                      <a:r>
                        <a:rPr lang="ru-RU" sz="1900" b="1" i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Мокроусского</a:t>
                      </a:r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муниципального образования»</a:t>
                      </a:r>
                      <a:endParaRPr lang="ru-RU" sz="19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5327,6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5449,0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5431,8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63465">
                <a:tc>
                  <a:txBody>
                    <a:bodyPr/>
                    <a:lstStyle/>
                    <a:p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МП «Повышение безопасности дорожного движения в </a:t>
                      </a:r>
                      <a:r>
                        <a:rPr lang="ru-RU" sz="1900" b="1" i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р.п.Мокроус</a:t>
                      </a:r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9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9199">
                <a:tc>
                  <a:txBody>
                    <a:bodyPr/>
                    <a:lstStyle/>
                    <a:p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МП  «Энергосбережение </a:t>
                      </a:r>
                      <a:r>
                        <a:rPr lang="ru-RU" sz="1900" b="1" i="0" kern="12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Мокроусского</a:t>
                      </a:r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муниципального образования»</a:t>
                      </a:r>
                      <a:endParaRPr lang="ru-RU" sz="1900" b="1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93043">
                <a:tc>
                  <a:txBody>
                    <a:bodyPr/>
                    <a:lstStyle/>
                    <a:p>
                      <a:r>
                        <a:rPr lang="ru-RU" sz="1900" b="1" i="0" kern="12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Мероприятия по благоустройству</a:t>
                      </a:r>
                      <a:endParaRPr lang="ru-RU" sz="1900" b="1" i="0" kern="1200" dirty="0">
                        <a:solidFill>
                          <a:schemeClr val="tx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3784,4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3441,0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4007,0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40732" y="2708920"/>
            <a:ext cx="76328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err="1"/>
              <a:t>Мокроусское</a:t>
            </a:r>
            <a:r>
              <a:rPr lang="ru-RU" sz="2400" b="1" i="1" dirty="0"/>
              <a:t> муниципальное образование</a:t>
            </a:r>
            <a:br>
              <a:rPr lang="ru-RU" sz="2400" b="1" i="1" dirty="0"/>
            </a:br>
            <a:r>
              <a:rPr lang="ru-RU" sz="2400" b="1" i="1" dirty="0"/>
              <a:t>Федоровского муниципального </a:t>
            </a:r>
            <a:r>
              <a:rPr lang="ru-RU" sz="2400" b="1" i="1" dirty="0" smtClean="0"/>
              <a:t>района</a:t>
            </a:r>
          </a:p>
          <a:p>
            <a:pPr algn="ctr"/>
            <a:endParaRPr lang="ru-RU" sz="2400" b="1" i="1" dirty="0"/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Официальный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сайт: </a:t>
            </a:r>
            <a:r>
              <a:rPr lang="fr-FR" b="1" dirty="0">
                <a:solidFill>
                  <a:schemeClr val="tx2">
                    <a:lumMod val="75000"/>
                  </a:schemeClr>
                </a:solidFill>
                <a:hlinkClick r:id="rId3"/>
              </a:rPr>
              <a:t>http://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v9616594.bget.ru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Телефон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: 8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(84565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-01-58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Адрес: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413410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Саратовская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область,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Федоровский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район,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р.п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Мокроус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ул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Победы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 21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E-mail: </a:t>
            </a:r>
            <a:r>
              <a:rPr lang="en-US" dirty="0"/>
              <a:t>mokrousadm@mail.ru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260648"/>
            <a:ext cx="1782877" cy="224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4868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8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познакомит Вас с основными положениями проекта бюджета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2023-2025 годы.</a:t>
            </a:r>
            <a:endParaRPr lang="ru-RU" alt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Надеемся, что представление бюджета и бюджетного процесса в понятной для жителей форме повысит уровень общественного участия граждан в бюджетном процессе </a:t>
            </a:r>
            <a:r>
              <a:rPr lang="ru-RU" alt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Мокроусского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муниципального образования. </a:t>
            </a:r>
            <a:endParaRPr lang="ru-RU" alt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Хеда\Desktop\yrqebP1InH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077072"/>
            <a:ext cx="5400600" cy="256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92696"/>
            <a:ext cx="8748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Бюджет для граждан – это упрощённая версия бюджетного документа, которая использует неформальный язык и доступные форматы, чтобы облегчить для граждан понимание бюджета, объяснить им планы и действия администрации муниципального образования во время бюджетного года и показать формы их возможного взаимодействия с администрацией по вопросам расходования общественных финансов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01084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Что такое «Бюджет для граждан»?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8097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бюджета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Мокроусского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 Федоровского муниципального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района на 2023 год и на плановый период 2024 и 2025 годов направлен на решение следующих ключевых задач: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628800"/>
            <a:ext cx="7812360" cy="44627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Повышение эффективности бюджетной политики;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Соответствие финансовых возможностей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Мокроусского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МО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ключевым направлениям развития;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Повышение роли бюджетной политики для поддержки экономического роста;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Повышение прозрачности и открытости бюджетного процесса;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  </a:r>
          </a:p>
          <a:p>
            <a:pPr>
              <a:buFont typeface="Wingdings" pitchFamily="2" charset="2"/>
              <a:buChar char="ü"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980728"/>
            <a:ext cx="799288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«БЮДЖЕТ» (от старонормандского bougette – кошелек,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  <a:endParaRPr lang="ru-RU" sz="2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97152"/>
            <a:ext cx="3923928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ДОХОДЫ </a:t>
            </a:r>
            <a:r>
              <a:rPr lang="ru-RU" b="1" dirty="0" smtClean="0">
                <a:solidFill>
                  <a:srgbClr val="002060"/>
                </a:solidFill>
              </a:rPr>
              <a:t>– поступающие в бюджет денежные средства : налоги юридических и физических лиц, административные платежи и сборы, безвозмездные поступления)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4797152"/>
            <a:ext cx="3779912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РАСХОДЫ </a:t>
            </a:r>
            <a:r>
              <a:rPr lang="ru-RU" b="1" dirty="0" smtClean="0">
                <a:solidFill>
                  <a:srgbClr val="002060"/>
                </a:solidFill>
              </a:rPr>
              <a:t>– выплачиваемые из бюджета средства (социальные выплаты населению, финансовое обеспечение госучреждений, капитальное строительство и др.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051720" y="4005064"/>
            <a:ext cx="100811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300192" y="4005064"/>
            <a:ext cx="1080120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0"/>
            <a:ext cx="60104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Понятие «БЮДЖЕТ»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324544" y="0"/>
            <a:ext cx="9828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Гражданин, его участие в бюджетном процессе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5328" y="1340768"/>
            <a:ext cx="604867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Помогает формировать доходную часть бюджета (например, налог на доходы физических лиц)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445224"/>
            <a:ext cx="5940152" cy="11984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Получает социальные гарантии - расходная часть бюджета (образование, культура, здравоохранение, социальная поддержка и др.)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355976" y="2924944"/>
            <a:ext cx="3744416" cy="136815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139952" y="2060848"/>
            <a:ext cx="42484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Как налогоплательщик</a:t>
            </a:r>
            <a:endParaRPr lang="ru-RU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11960" y="4437112"/>
            <a:ext cx="439248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 получатель социальных гарантий </a:t>
            </a:r>
            <a:endParaRPr lang="ru-RU" b="1" dirty="0"/>
          </a:p>
        </p:txBody>
      </p:sp>
      <p:pic>
        <p:nvPicPr>
          <p:cNvPr id="2050" name="Picture 2" descr="C:\Users\Хеда\Desktop\tsjr6cNuf_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2856"/>
            <a:ext cx="298782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67544" y="260648"/>
            <a:ext cx="8352928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Основные параметры бюджета </a:t>
            </a:r>
            <a:r>
              <a:rPr lang="ru-RU" sz="2800" b="1" cap="all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Мокроусского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МО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на 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2023-2025 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Гг.</a:t>
            </a:r>
            <a:r>
              <a:rPr lang="en-US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(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тыс.руб.</a:t>
            </a:r>
            <a:r>
              <a:rPr lang="en-US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)</a:t>
            </a:r>
            <a:endParaRPr lang="ru-RU" sz="2800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Хеда\Desktop\ceUlqJFI8S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4752528" cy="223224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870152" y="1785926"/>
            <a:ext cx="1987660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2023г.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–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18012,2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–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18012,2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13359" y="1928802"/>
            <a:ext cx="2019977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2024 г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Доходы –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19011,8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Расходы –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19011,8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241682" y="2780928"/>
            <a:ext cx="1987660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2025 г.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– </a:t>
            </a:r>
            <a:r>
              <a:rPr lang="ru-RU" b="1" dirty="0" smtClean="0"/>
              <a:t>20089,8</a:t>
            </a:r>
            <a:endParaRPr lang="ru-RU" b="1" dirty="0" smtClean="0"/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– </a:t>
            </a:r>
            <a:r>
              <a:rPr lang="ru-RU" b="1" dirty="0" smtClean="0"/>
              <a:t>20089,8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3861048"/>
            <a:ext cx="460851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3 года дефицит равен 0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69099" y="-199638"/>
            <a:ext cx="9965635" cy="747422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ОБЪЕМ ПОСТУПЛЕНИЙ ДОХОДОВ БЮДЖЕТА </a:t>
            </a:r>
            <a:r>
              <a:rPr lang="ru-RU" sz="2200" b="1" dirty="0" err="1" smtClean="0">
                <a:solidFill>
                  <a:schemeClr val="tx2">
                    <a:lumMod val="75000"/>
                  </a:schemeClr>
                </a:solidFill>
              </a:rPr>
              <a:t>Мокроусского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 МО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НА 2023 -2025 годы (тыс.руб.)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138968"/>
              </p:ext>
            </p:extLst>
          </p:nvPr>
        </p:nvGraphicFramePr>
        <p:xfrm>
          <a:off x="251520" y="908720"/>
          <a:ext cx="8460433" cy="451845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08105"/>
                <a:gridCol w="1080120"/>
                <a:gridCol w="864096"/>
                <a:gridCol w="1008112"/>
              </a:tblGrid>
              <a:tr h="354229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2023 г.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2024 г.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2025 г.</a:t>
                      </a:r>
                      <a:endParaRPr lang="ru-RU" sz="1300" dirty="0"/>
                    </a:p>
                  </a:txBody>
                  <a:tcPr/>
                </a:tc>
              </a:tr>
              <a:tr h="354229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НАЛОГОВЫЕ ДОХОДЫ И НЕНАЛОГОВЫЕ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17642,5</a:t>
                      </a:r>
                      <a:endParaRPr lang="ru-RU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18632,0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19691,1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i="1" dirty="0" smtClean="0"/>
                        <a:t>     в том числе</a:t>
                      </a:r>
                      <a:r>
                        <a:rPr lang="ru-RU" sz="1300" dirty="0" smtClean="0"/>
                        <a:t>: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300" dirty="0"/>
                    </a:p>
                  </a:txBody>
                  <a:tcPr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Налоги НДФЛ, доходы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7440,5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8154,8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8831,6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65835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Доходы</a:t>
                      </a:r>
                      <a:r>
                        <a:rPr lang="ru-RU" sz="1300" baseline="0" dirty="0" smtClean="0"/>
                        <a:t> от уплаты акцизов, подлежащих распределению в консолидированные бюджеты РФ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2480,1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2548,8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2607,7</a:t>
                      </a:r>
                      <a:endParaRPr lang="ru-RU" sz="1300" dirty="0"/>
                    </a:p>
                  </a:txBody>
                  <a:tcPr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Налоги на имущество 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3034,3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3296,0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3400,0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Единый сельскохозяйственный налог	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3475,9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3510,7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545,8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Земельный налог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2148,7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2254,0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2254,0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996,0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956,0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956,0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465835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ДОХОДЫ ОТ ОКАЗАНИЯ ПЛАТНЫХ УСЛУГ (РАБОТ) И КОМПЕНСАЦИИ ЗАТРАТ ГОСУДАРСТВА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15,7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50,0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76590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ДОХОДЫ ОТ ПРОДАЖИ МАТЕРИАЛЬНЫХ И НЕМАТЕРИАЛЬНЫХ АКТИВОВ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200,0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150,0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/>
                        <a:t>300,0</a:t>
                      </a:r>
                      <a:endParaRPr lang="ru-RU" sz="1300" dirty="0"/>
                    </a:p>
                  </a:txBody>
                  <a:tcPr/>
                </a:tc>
              </a:tr>
              <a:tr h="29114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БЕЗВОЗМЕЗДНЫЕ 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ПОСТУПЛЕНИЯ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369,7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379,8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398,7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9114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ИТОГО</a:t>
                      </a:r>
                      <a:r>
                        <a:rPr lang="ru-RU" sz="1400" b="1" baseline="0" dirty="0" smtClean="0"/>
                        <a:t> (Д</a:t>
                      </a:r>
                      <a:r>
                        <a:rPr lang="ru-RU" sz="1400" b="1" dirty="0" smtClean="0"/>
                        <a:t>ОХОДЫ)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18012,2</a:t>
                      </a:r>
                      <a:endParaRPr lang="ru-RU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19011,8</a:t>
                      </a:r>
                      <a:endParaRPr lang="ru-RU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20089,8</a:t>
                      </a:r>
                      <a:endParaRPr lang="ru-RU" sz="11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861994"/>
              </p:ext>
            </p:extLst>
          </p:nvPr>
        </p:nvGraphicFramePr>
        <p:xfrm>
          <a:off x="521804" y="1988840"/>
          <a:ext cx="8100392" cy="226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4048"/>
                <a:gridCol w="1008112"/>
                <a:gridCol w="1008112"/>
                <a:gridCol w="1080120"/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</a:t>
                      </a:r>
                      <a:r>
                        <a:rPr lang="ru-RU" sz="1400" baseline="0" dirty="0" smtClean="0"/>
                        <a:t>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2024г.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2025г.</a:t>
                      </a:r>
                      <a:endParaRPr lang="ru-RU" sz="1400" dirty="0"/>
                    </a:p>
                  </a:txBody>
                  <a:tcPr/>
                </a:tc>
              </a:tr>
              <a:tr h="24984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РАСХОДЫ, всего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18012,2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18536,5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/>
                        <a:t>19085,3</a:t>
                      </a:r>
                      <a:endParaRPr lang="ru-RU" sz="1800" b="1" dirty="0"/>
                    </a:p>
                  </a:txBody>
                  <a:tcPr/>
                </a:tc>
              </a:tr>
              <a:tr h="2307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том числе: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/>
                    </a:p>
                  </a:txBody>
                  <a:tcPr/>
                </a:tc>
              </a:tr>
              <a:tr h="28600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 вопросы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8053,0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8789,5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8789,5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экономика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5627,6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5749,0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5731,8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Жилищно-коммунальное хозяйство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4152,4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3809,0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4375,0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2594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Социальная политика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179,2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189,0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189,0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ОБЪЕМ РАСХОДОВ БЮДЖЕТА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Мокроусского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МО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 2023-2025 ГОДЫ (тыс.рублей)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587</Words>
  <Application>Microsoft Office PowerPoint</Application>
  <PresentationFormat>Экран (4:3)</PresentationFormat>
  <Paragraphs>145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Бюджет для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Семейка Соитовых!</dc:creator>
  <cp:lastModifiedBy>MokrousBuh</cp:lastModifiedBy>
  <cp:revision>91</cp:revision>
  <dcterms:created xsi:type="dcterms:W3CDTF">2017-12-11T11:43:42Z</dcterms:created>
  <dcterms:modified xsi:type="dcterms:W3CDTF">2022-11-18T08:06:24Z</dcterms:modified>
</cp:coreProperties>
</file>